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79" r:id="rId5"/>
    <p:sldId id="287" r:id="rId6"/>
    <p:sldId id="260" r:id="rId7"/>
    <p:sldId id="291" r:id="rId8"/>
    <p:sldId id="265" r:id="rId9"/>
    <p:sldId id="261" r:id="rId10"/>
    <p:sldId id="266" r:id="rId11"/>
    <p:sldId id="278" r:id="rId12"/>
    <p:sldId id="294" r:id="rId13"/>
    <p:sldId id="259" r:id="rId14"/>
    <p:sldId id="288" r:id="rId15"/>
    <p:sldId id="263" r:id="rId16"/>
    <p:sldId id="262" r:id="rId17"/>
    <p:sldId id="293" r:id="rId18"/>
    <p:sldId id="264" r:id="rId19"/>
    <p:sldId id="282" r:id="rId20"/>
    <p:sldId id="281" r:id="rId21"/>
    <p:sldId id="277" r:id="rId22"/>
    <p:sldId id="273" r:id="rId23"/>
    <p:sldId id="284" r:id="rId24"/>
    <p:sldId id="289" r:id="rId25"/>
    <p:sldId id="268" r:id="rId26"/>
    <p:sldId id="269" r:id="rId27"/>
    <p:sldId id="290" r:id="rId28"/>
    <p:sldId id="283" r:id="rId29"/>
    <p:sldId id="292" r:id="rId30"/>
    <p:sldId id="275" r:id="rId31"/>
    <p:sldId id="285" r:id="rId32"/>
    <p:sldId id="274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A27"/>
    <a:srgbClr val="E91192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2647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9E7F5-57A3-47BB-8ECB-FB5A45388794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AA19-7431-46AA-89E2-C98F9A725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11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Workflow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Professor or Faculty Assistants complete and submit the form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Submission goes into Library or Communications review queue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or Communications edits the citation (if necessary) and marks the citation as reviewed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Citation automatically appears on the professor profile and designated areas on the site.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Future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Download Word Doc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 alerts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citation types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820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575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Workflow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Professor or Faculty Assistants complete and submit the form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Submission goes into Library or Communications review queue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or Communications edits the citation (if necessary) and marks the citation as reviewed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Citation automatically appears on the professor profile and designated areas on the site.</a:t>
            </a: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6AA19-7431-46AA-89E2-C98F9A725A6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94D20-2970-4872-BFE5-1B9F8426C9AC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497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C2FA51-9FAD-4DA5-B30F-0920CBB69F2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6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51811-041C-4A8F-9079-CFF846E171E9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633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E25E4B-60E4-4EAC-AC06-01C67A745789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8A2B73-4A7C-4263-A9AA-475FFF99DE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008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289817-5592-4815-BA86-87CA9EAA2AF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999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F227A-9BCF-4E1C-85DD-91F336FEEE2A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032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B2481-7082-4033-8B1A-73A0D6C1E4CD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513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F201C4-7F18-4BE5-9483-94F904351318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501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0367CF-7B18-4BCC-966A-D7F5621E6C7F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98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06E554-3DB3-4213-823D-B6EE202E8336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55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A5314-B35C-4412-B32A-74E2C85E35A7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37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2B73-4A7C-4263-A9AA-475FFF99D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34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3150"/>
            <a:ext cx="9143999" cy="1470025"/>
          </a:xfrm>
          <a:gradFill>
            <a:gsLst>
              <a:gs pos="0">
                <a:schemeClr val="accent5">
                  <a:lumMod val="75000"/>
                </a:schemeClr>
              </a:gs>
              <a:gs pos="8000">
                <a:schemeClr val="accent5">
                  <a:lumMod val="40000"/>
                  <a:lumOff val="60000"/>
                </a:schemeClr>
              </a:gs>
              <a:gs pos="9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Maintaining Professor Scholarship</a:t>
            </a:r>
            <a:br>
              <a:rPr lang="en-US" sz="3200" dirty="0" smtClean="0"/>
            </a:br>
            <a:r>
              <a:rPr lang="en-US" sz="3200" dirty="0" smtClean="0"/>
              <a:t>on the TJSL Website</a:t>
            </a:r>
            <a:endParaRPr lang="en-US" sz="3200" dirty="0"/>
          </a:p>
        </p:txBody>
      </p:sp>
      <p:pic>
        <p:nvPicPr>
          <p:cNvPr id="5" name="Picture 11" descr="C:\Users\Patrica Ramert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4810125"/>
            <a:ext cx="990600" cy="159439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62075" y="478146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Patricia </a:t>
            </a:r>
            <a:r>
              <a:rPr lang="en-US" dirty="0" err="1" smtClean="0"/>
              <a:t>Ramert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i="1" dirty="0" smtClean="0"/>
              <a:t>Web Application Developer</a:t>
            </a:r>
            <a:endParaRPr lang="en-US" sz="1400" dirty="0" smtClean="0"/>
          </a:p>
          <a:p>
            <a:r>
              <a:rPr lang="en-US" sz="1200" dirty="0" smtClean="0"/>
              <a:t>June 22, 2012</a:t>
            </a:r>
          </a:p>
        </p:txBody>
      </p:sp>
      <p:pic>
        <p:nvPicPr>
          <p:cNvPr id="27650" name="Picture 2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548" y="5705475"/>
            <a:ext cx="2753851" cy="69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21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ragemaker.net/images/Sad/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278" y="5165035"/>
            <a:ext cx="1671877" cy="147637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603513" y="5231295"/>
            <a:ext cx="1524000" cy="685800"/>
          </a:xfrm>
          <a:prstGeom prst="wedgeRoundRectCallout">
            <a:avLst>
              <a:gd name="adj1" fmla="val -64432"/>
              <a:gd name="adj2" fmla="val -390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Why do you keep crashing?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6405209"/>
            <a:ext cx="2514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http://ragemaker.net/images/?img=Sad/10.png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9125" y="4810125"/>
            <a:ext cx="3276600" cy="58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Plain Text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914401"/>
            <a:ext cx="3238500" cy="552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CKEditor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3" y="6639339"/>
            <a:ext cx="173751" cy="19878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54" y="5419725"/>
            <a:ext cx="67040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55" y="1514474"/>
            <a:ext cx="671353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80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amert\Desktop\CALI2012\faculty_assista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38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amert\Desktop\CALI2012\profess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2" y="1603898"/>
            <a:ext cx="1143001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ramert\Desktop\CALI2012\libra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6" y="463919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ramert\Desktop\CALI2012\communicatio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14" y="4648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ramert\Desktop\CALI2012\fa_word_do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6099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ramert\Desktop\CALI2012\l_word_do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3053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439428"/>
            <a:ext cx="1814209" cy="156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>
            <a:stCxn id="1028" idx="3"/>
            <a:endCxn id="1027" idx="1"/>
          </p:cNvCxnSpPr>
          <p:nvPr/>
        </p:nvCxnSpPr>
        <p:spPr>
          <a:xfrm>
            <a:off x="1456533" y="2175398"/>
            <a:ext cx="2201067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3502" y="1752600"/>
            <a:ext cx="195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ubmit paper form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027" idx="3"/>
          </p:cNvCxnSpPr>
          <p:nvPr/>
        </p:nvCxnSpPr>
        <p:spPr>
          <a:xfrm>
            <a:off x="4800600" y="2175398"/>
            <a:ext cx="2286000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7714" y="1752600"/>
            <a:ext cx="16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 citation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035" idx="2"/>
            <a:endCxn id="1034" idx="0"/>
          </p:cNvCxnSpPr>
          <p:nvPr/>
        </p:nvCxnSpPr>
        <p:spPr>
          <a:xfrm rot="5400000">
            <a:off x="5969706" y="2769306"/>
            <a:ext cx="1558402" cy="219938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35" idx="2"/>
            <a:endCxn id="1033" idx="0"/>
          </p:cNvCxnSpPr>
          <p:nvPr/>
        </p:nvCxnSpPr>
        <p:spPr>
          <a:xfrm rot="5400000">
            <a:off x="3504936" y="295528"/>
            <a:ext cx="1549395" cy="713793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54604" y="4619665"/>
            <a:ext cx="107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Review citations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39179" y="4639993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Updates</a:t>
            </a:r>
          </a:p>
          <a:p>
            <a:pPr algn="ctr"/>
            <a:r>
              <a:rPr lang="en-US" dirty="0" smtClean="0"/>
              <a:t>via email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933825" y="5267325"/>
            <a:ext cx="114388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220714" y="5267325"/>
            <a:ext cx="837311" cy="0"/>
          </a:xfrm>
          <a:prstGeom prst="straightConnector1">
            <a:avLst/>
          </a:prstGeom>
          <a:ln w="28575">
            <a:solidFill>
              <a:srgbClr val="DFAA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10250" y="4324350"/>
            <a:ext cx="144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Update site via copy &amp; paste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25754" y="3451618"/>
            <a:ext cx="18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Updates via email</a:t>
            </a:r>
            <a:endParaRPr lang="en-US" dirty="0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1265936" y="5265996"/>
            <a:ext cx="106768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Workflow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7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27" grpId="1"/>
      <p:bldP spid="34" grpId="0"/>
      <p:bldP spid="36" grpId="0"/>
      <p:bldP spid="38" grpId="0"/>
      <p:bldP spid="38" grpId="1"/>
      <p:bldP spid="38" grpId="2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Players</a:t>
            </a:r>
            <a:endParaRPr lang="en-US" dirty="0"/>
          </a:p>
        </p:txBody>
      </p:sp>
      <p:pic>
        <p:nvPicPr>
          <p:cNvPr id="4100" name="Picture 4" descr="C:\Users\Patrica Ramert\Desktop\CALI2012\libra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71925"/>
            <a:ext cx="1143001" cy="1143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71999" y="4269343"/>
            <a:ext cx="17599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Catherine Deane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Reference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Librarian</a:t>
            </a:r>
            <a:endParaRPr lang="en-US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1" name="Picture 5" descr="C:\Users\Patrica Ramert\Desktop\CALI2012\profes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724400"/>
            <a:ext cx="1143001" cy="1143000"/>
          </a:xfrm>
          <a:prstGeom prst="rect">
            <a:avLst/>
          </a:prstGeom>
          <a:noFill/>
        </p:spPr>
      </p:pic>
      <p:pic>
        <p:nvPicPr>
          <p:cNvPr id="4102" name="Picture 6" descr="C:\Users\Patrica Ramert\Desktop\CALI2012\faculty_assista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09825"/>
            <a:ext cx="1143000" cy="1143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71999" y="2707243"/>
            <a:ext cx="16263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Donna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Gehlken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Faculty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Assistant</a:t>
            </a:r>
          </a:p>
        </p:txBody>
      </p:sp>
      <p:pic>
        <p:nvPicPr>
          <p:cNvPr id="4103" name="Picture 7" descr="C:\Users\Patrica Ramert\Desktop\CALI2012\web_de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200400"/>
            <a:ext cx="1143000" cy="1143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97052" y="3293239"/>
            <a:ext cx="1495987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E91192"/>
                </a:solidFill>
              </a:rPr>
              <a:t>Patty </a:t>
            </a:r>
            <a:r>
              <a:rPr lang="en-US" dirty="0" err="1" smtClean="0">
                <a:solidFill>
                  <a:srgbClr val="E91192"/>
                </a:solidFill>
              </a:rPr>
              <a:t>Ramert</a:t>
            </a:r>
            <a:r>
              <a:rPr lang="en-US" dirty="0" smtClean="0">
                <a:solidFill>
                  <a:srgbClr val="E91192"/>
                </a:solidFill>
              </a:rPr>
              <a:t/>
            </a:r>
            <a:br>
              <a:rPr lang="en-US" dirty="0" smtClean="0">
                <a:solidFill>
                  <a:srgbClr val="E91192"/>
                </a:solidFill>
              </a:rPr>
            </a:b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Web Application Developer</a:t>
            </a:r>
          </a:p>
          <a:p>
            <a:pPr algn="r"/>
            <a:endParaRPr lang="en-US" sz="9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rgbClr val="E91192"/>
                </a:solidFill>
              </a:rPr>
              <a:t>James Cooper</a:t>
            </a:r>
            <a:br>
              <a:rPr lang="en-US" dirty="0" smtClean="0">
                <a:solidFill>
                  <a:srgbClr val="E91192"/>
                </a:solidFill>
              </a:rPr>
            </a:b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Former TJSL CIO</a:t>
            </a:r>
          </a:p>
        </p:txBody>
      </p:sp>
      <p:pic>
        <p:nvPicPr>
          <p:cNvPr id="4104" name="Picture 8" descr="C:\Users\Patrica Ramert\Desktop\CALI2012\communicatio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676400"/>
            <a:ext cx="1143000" cy="1143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154165" y="1716985"/>
            <a:ext cx="1738874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Diana Mikesell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Web &amp; Graphics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Coordinator</a:t>
            </a:r>
            <a:r>
              <a:rPr lang="en-US" sz="900" i="1" dirty="0" smtClean="0"/>
              <a:t/>
            </a:r>
            <a:br>
              <a:rPr lang="en-US" sz="900" i="1" dirty="0" smtClean="0"/>
            </a:br>
            <a:endParaRPr lang="en-US" sz="9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Lori Wulfemeyer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Communications Director</a:t>
            </a:r>
            <a:endParaRPr lang="en-US" sz="9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06675" y="5072271"/>
            <a:ext cx="16532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B050"/>
                </a:solidFill>
              </a:rPr>
              <a:t>Julie </a:t>
            </a:r>
            <a:r>
              <a:rPr lang="en-US" dirty="0" smtClean="0">
                <a:solidFill>
                  <a:srgbClr val="00B050"/>
                </a:solidFill>
              </a:rPr>
              <a:t>Greenberg</a:t>
            </a:r>
          </a:p>
          <a:p>
            <a:pPr algn="r"/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Professor of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Law</a:t>
            </a:r>
          </a:p>
        </p:txBody>
      </p:sp>
    </p:spTree>
    <p:extLst>
      <p:ext uri="{BB962C8B-B14F-4D97-AF65-F5344CB8AC3E}">
        <p14:creationId xmlns="" xmlns:p14="http://schemas.microsoft.com/office/powerpoint/2010/main" val="39330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85900"/>
            <a:ext cx="8229600" cy="431482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Paperless</a:t>
            </a:r>
            <a:endParaRPr lang="en-US" sz="1800" dirty="0" smtClean="0"/>
          </a:p>
          <a:p>
            <a:pPr lvl="1"/>
            <a:r>
              <a:rPr lang="en-US" dirty="0" smtClean="0"/>
              <a:t>Reduce copying, pasting, and reformatting</a:t>
            </a:r>
            <a:endParaRPr lang="en-US" sz="1800" dirty="0" smtClean="0"/>
          </a:p>
          <a:p>
            <a:pPr lvl="1"/>
            <a:r>
              <a:rPr lang="en-US" dirty="0" smtClean="0"/>
              <a:t>Reduce time to update professor pages</a:t>
            </a:r>
          </a:p>
          <a:p>
            <a:pPr lvl="1"/>
            <a:r>
              <a:rPr lang="en-US" dirty="0" smtClean="0"/>
              <a:t>Workflow and revision tracking</a:t>
            </a:r>
            <a:endParaRPr lang="en-US" sz="1800" dirty="0" smtClean="0"/>
          </a:p>
          <a:p>
            <a:pPr lvl="1"/>
            <a:r>
              <a:rPr lang="en-US" dirty="0" smtClean="0"/>
              <a:t>Forms</a:t>
            </a:r>
          </a:p>
          <a:p>
            <a:pPr lvl="1"/>
            <a:r>
              <a:rPr lang="en-US" dirty="0" smtClean="0"/>
              <a:t>Citation Metadata</a:t>
            </a:r>
          </a:p>
          <a:p>
            <a:pPr lvl="1"/>
            <a:r>
              <a:rPr lang="en-US" dirty="0" smtClean="0"/>
              <a:t>Stop browser crashes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82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86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Scholar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3" y="6639339"/>
            <a:ext cx="173751" cy="19878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4" y="1824038"/>
            <a:ext cx="8724900" cy="318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3" y="6639339"/>
            <a:ext cx="173751" cy="19878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725956"/>
            <a:ext cx="8572500" cy="383664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429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TJSL Professor Profiles</a:t>
            </a:r>
          </a:p>
          <a:p>
            <a:r>
              <a:rPr lang="en-US" dirty="0" smtClean="0"/>
              <a:t>Version Iterations and Exploration</a:t>
            </a:r>
          </a:p>
          <a:p>
            <a:r>
              <a:rPr lang="en-US" dirty="0" smtClean="0"/>
              <a:t>The “Scholar” Module</a:t>
            </a:r>
          </a:p>
          <a:p>
            <a:r>
              <a:rPr lang="en-US" dirty="0" smtClean="0"/>
              <a:t>Demo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85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Scholar Permissions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3" y="6639339"/>
            <a:ext cx="173751" cy="198783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9" y="1319368"/>
            <a:ext cx="7457421" cy="478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57879" y="843117"/>
            <a:ext cx="7895789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91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8" y="1042988"/>
            <a:ext cx="8244084" cy="47720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/>
          <a:lstStyle/>
          <a:p>
            <a:r>
              <a:rPr lang="en-US" dirty="0" smtClean="0"/>
              <a:t>Scholar Homepage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2463070"/>
            <a:ext cx="2257425" cy="27813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297240"/>
            <a:ext cx="3664842" cy="311296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Articles </a:t>
            </a:r>
          </a:p>
          <a:p>
            <a:r>
              <a:rPr lang="en-US" dirty="0" smtClean="0"/>
              <a:t>Books </a:t>
            </a:r>
          </a:p>
          <a:p>
            <a:r>
              <a:rPr lang="en-US" dirty="0"/>
              <a:t>Book Chapter </a:t>
            </a:r>
          </a:p>
          <a:p>
            <a:r>
              <a:rPr lang="en-US" dirty="0" smtClean="0"/>
              <a:t>Editorships </a:t>
            </a:r>
          </a:p>
          <a:p>
            <a:r>
              <a:rPr lang="en-US" dirty="0" smtClean="0"/>
              <a:t>Presentations</a:t>
            </a:r>
          </a:p>
          <a:p>
            <a:r>
              <a:rPr lang="en-US" dirty="0" smtClean="0"/>
              <a:t>Radio &amp; TV Appearances</a:t>
            </a:r>
          </a:p>
          <a:p>
            <a:r>
              <a:rPr lang="en-US" dirty="0" smtClean="0"/>
              <a:t>Noteworthy</a:t>
            </a:r>
          </a:p>
          <a:p>
            <a:r>
              <a:rPr lang="en-US" dirty="0" smtClean="0"/>
              <a:t>Open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76475"/>
            <a:ext cx="2019300" cy="24574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3" y="1365371"/>
            <a:ext cx="4267898" cy="51081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357081"/>
            <a:ext cx="3600450" cy="51164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0084" y="936433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Articles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1124" y="904167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Book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4373" y="2333625"/>
            <a:ext cx="4267898" cy="933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3746" y="2371725"/>
            <a:ext cx="1882354" cy="771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5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 Workflow</a:t>
            </a:r>
            <a:endParaRPr lang="en-US" dirty="0"/>
          </a:p>
        </p:txBody>
      </p:sp>
      <p:pic>
        <p:nvPicPr>
          <p:cNvPr id="2050" name="Picture 2" descr="C:\Users\Patrica Ramert\Desktop\CALI2012\faculty_assist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2390775"/>
            <a:ext cx="1143000" cy="1143000"/>
          </a:xfrm>
          <a:prstGeom prst="rect">
            <a:avLst/>
          </a:prstGeom>
          <a:noFill/>
        </p:spPr>
      </p:pic>
      <p:pic>
        <p:nvPicPr>
          <p:cNvPr id="2051" name="Picture 3" descr="C:\Users\Patrica Ramert\Desktop\CALI2012\profes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1095375"/>
            <a:ext cx="1143000" cy="1143000"/>
          </a:xfrm>
          <a:prstGeom prst="rect">
            <a:avLst/>
          </a:prstGeom>
          <a:noFill/>
        </p:spPr>
      </p:pic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20" name="Straight Arrow Connector 19"/>
          <p:cNvCxnSpPr>
            <a:stCxn id="2051" idx="3"/>
            <a:endCxn id="4" idx="1"/>
          </p:cNvCxnSpPr>
          <p:nvPr/>
        </p:nvCxnSpPr>
        <p:spPr>
          <a:xfrm>
            <a:off x="1352550" y="1666875"/>
            <a:ext cx="1387475" cy="505233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4"/>
          <p:cNvCxnSpPr>
            <a:stCxn id="2050" idx="3"/>
            <a:endCxn id="4" idx="1"/>
          </p:cNvCxnSpPr>
          <p:nvPr/>
        </p:nvCxnSpPr>
        <p:spPr>
          <a:xfrm flipV="1">
            <a:off x="1362075" y="2172108"/>
            <a:ext cx="1377950" cy="79016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0025" y="1428750"/>
            <a:ext cx="2498725" cy="148671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3720" y="3894604"/>
            <a:ext cx="5909009" cy="220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19"/>
          <p:cNvCxnSpPr>
            <a:stCxn id="4" idx="3"/>
            <a:endCxn id="1027" idx="1"/>
          </p:cNvCxnSpPr>
          <p:nvPr/>
        </p:nvCxnSpPr>
        <p:spPr>
          <a:xfrm flipV="1">
            <a:off x="5238750" y="2170421"/>
            <a:ext cx="840655" cy="168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19"/>
          <p:cNvCxnSpPr>
            <a:stCxn id="1027" idx="2"/>
            <a:endCxn id="2055" idx="0"/>
          </p:cNvCxnSpPr>
          <p:nvPr/>
        </p:nvCxnSpPr>
        <p:spPr>
          <a:xfrm rot="5400000">
            <a:off x="5784836" y="2299331"/>
            <a:ext cx="658663" cy="253188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05" y="1104900"/>
            <a:ext cx="2601406" cy="21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-971550"/>
            <a:ext cx="3705224" cy="409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Scholar Workflow </a:t>
            </a:r>
            <a:r>
              <a:rPr lang="en-US" sz="800" dirty="0" smtClean="0"/>
              <a:t>(</a:t>
            </a:r>
            <a:r>
              <a:rPr lang="en-US" sz="800" dirty="0" err="1" smtClean="0"/>
              <a:t>con’t</a:t>
            </a:r>
            <a:r>
              <a:rPr lang="en-US" sz="800" dirty="0" smtClean="0"/>
              <a:t>)</a:t>
            </a:r>
            <a:endParaRPr lang="en-US" sz="800" dirty="0"/>
          </a:p>
        </p:txBody>
      </p:sp>
      <p:pic>
        <p:nvPicPr>
          <p:cNvPr id="3074" name="Picture 2" descr="C:\Users\Patrica Ramert\Desktop\CALI2012\communica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1050"/>
            <a:ext cx="1143000" cy="1143000"/>
          </a:xfrm>
          <a:prstGeom prst="rect">
            <a:avLst/>
          </a:prstGeom>
          <a:noFill/>
        </p:spPr>
      </p:pic>
      <p:pic>
        <p:nvPicPr>
          <p:cNvPr id="3075" name="Picture 3" descr="C:\Users\Patrica Ramert\Desktop\CALI2012\librar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125" y="781050"/>
            <a:ext cx="1143000" cy="1143000"/>
          </a:xfrm>
          <a:prstGeom prst="rect">
            <a:avLst/>
          </a:prstGeom>
          <a:noFill/>
        </p:spPr>
      </p:pic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7" name="Straight Arrow Connector 19"/>
          <p:cNvCxnSpPr>
            <a:stCxn id="3074" idx="2"/>
            <a:endCxn id="1026" idx="0"/>
          </p:cNvCxnSpPr>
          <p:nvPr/>
        </p:nvCxnSpPr>
        <p:spPr>
          <a:xfrm rot="16200000" flipH="1">
            <a:off x="531813" y="1963737"/>
            <a:ext cx="336551" cy="257176"/>
          </a:xfrm>
          <a:prstGeom prst="bentConnector3">
            <a:avLst>
              <a:gd name="adj1" fmla="val 50000"/>
            </a:avLst>
          </a:prstGeom>
          <a:ln w="28575">
            <a:solidFill>
              <a:srgbClr val="DFAA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3225" y="2257425"/>
            <a:ext cx="1279525" cy="85734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26" name="Straight Arrow Connector 19"/>
          <p:cNvCxnSpPr>
            <a:stCxn id="3075" idx="2"/>
            <a:endCxn id="3" idx="0"/>
          </p:cNvCxnSpPr>
          <p:nvPr/>
        </p:nvCxnSpPr>
        <p:spPr>
          <a:xfrm rot="16200000" flipH="1">
            <a:off x="1966119" y="1910555"/>
            <a:ext cx="333375" cy="360363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4030" y="3343276"/>
            <a:ext cx="4346409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19"/>
          <p:cNvCxnSpPr>
            <a:stCxn id="3" idx="2"/>
            <a:endCxn id="39" idx="1"/>
          </p:cNvCxnSpPr>
          <p:nvPr/>
        </p:nvCxnSpPr>
        <p:spPr>
          <a:xfrm rot="16200000" flipH="1">
            <a:off x="1929444" y="3498315"/>
            <a:ext cx="1038130" cy="271042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5822" y="5003799"/>
            <a:ext cx="2546728" cy="152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6" name="Straight Arrow Connector 19"/>
          <p:cNvCxnSpPr/>
          <p:nvPr/>
        </p:nvCxnSpPr>
        <p:spPr>
          <a:xfrm flipV="1">
            <a:off x="3821647" y="2260603"/>
            <a:ext cx="1436157" cy="1082674"/>
          </a:xfrm>
          <a:prstGeom prst="bentConnector3">
            <a:avLst>
              <a:gd name="adj1" fmla="val -1069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9"/>
          <p:cNvCxnSpPr>
            <a:stCxn id="39" idx="2"/>
            <a:endCxn id="4" idx="1"/>
          </p:cNvCxnSpPr>
          <p:nvPr/>
        </p:nvCxnSpPr>
        <p:spPr>
          <a:xfrm rot="16200000" flipH="1">
            <a:off x="5190685" y="4529075"/>
            <a:ext cx="801686" cy="1668587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9"/>
          <p:cNvCxnSpPr>
            <a:stCxn id="39" idx="2"/>
            <a:endCxn id="14" idx="3"/>
          </p:cNvCxnSpPr>
          <p:nvPr/>
        </p:nvCxnSpPr>
        <p:spPr>
          <a:xfrm rot="5400000">
            <a:off x="3261248" y="4263507"/>
            <a:ext cx="796969" cy="2195006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9"/>
          <p:cNvCxnSpPr>
            <a:stCxn id="4" idx="0"/>
            <a:endCxn id="39" idx="3"/>
          </p:cNvCxnSpPr>
          <p:nvPr/>
        </p:nvCxnSpPr>
        <p:spPr>
          <a:xfrm rot="16200000" flipV="1">
            <a:off x="6889364" y="4193976"/>
            <a:ext cx="850898" cy="768747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9"/>
          <p:cNvCxnSpPr>
            <a:stCxn id="14" idx="0"/>
          </p:cNvCxnSpPr>
          <p:nvPr/>
        </p:nvCxnSpPr>
        <p:spPr>
          <a:xfrm rot="5400000" flipH="1" flipV="1">
            <a:off x="1799400" y="4163904"/>
            <a:ext cx="557510" cy="1011756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3225779" y="5370114"/>
            <a:ext cx="1215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Not reviewed</a:t>
            </a:r>
          </a:p>
          <a:p>
            <a:endParaRPr lang="en-US" sz="1400" dirty="0" smtClean="0"/>
          </a:p>
          <a:p>
            <a:r>
              <a:rPr lang="en-US" sz="1400" dirty="0" smtClean="0"/>
              <a:t>Edit Form </a:t>
            </a:r>
          </a:p>
          <a:p>
            <a:r>
              <a:rPr lang="en-US" sz="1400" dirty="0" smtClean="0"/>
              <a:t>(if applicable)</a:t>
            </a:r>
            <a:endParaRPr lang="en-US" sz="1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4873604" y="5361588"/>
            <a:ext cx="11490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Not reviewed</a:t>
            </a:r>
          </a:p>
          <a:p>
            <a:endParaRPr lang="en-US" sz="1400" i="1" dirty="0" smtClean="0"/>
          </a:p>
          <a:p>
            <a:r>
              <a:rPr lang="en-US" sz="1400" dirty="0" smtClean="0"/>
              <a:t>Edit Source</a:t>
            </a:r>
            <a:endParaRPr lang="en-US" sz="1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3821647" y="1895473"/>
            <a:ext cx="12390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Reviewed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Display on site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6" y="2260601"/>
            <a:ext cx="1142999" cy="85372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54" name="Straight Arrow Connector 19"/>
          <p:cNvCxnSpPr>
            <a:stCxn id="1026" idx="2"/>
            <a:endCxn id="39" idx="1"/>
          </p:cNvCxnSpPr>
          <p:nvPr/>
        </p:nvCxnSpPr>
        <p:spPr>
          <a:xfrm rot="16200000" flipH="1">
            <a:off x="1187064" y="2755935"/>
            <a:ext cx="1038578" cy="1755354"/>
          </a:xfrm>
          <a:prstGeom prst="bentConnector2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4" y="4948537"/>
            <a:ext cx="1979905" cy="162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1" grpId="0"/>
      <p:bldP spid="1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3" y="6639339"/>
            <a:ext cx="173751" cy="19878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9" y="1516561"/>
            <a:ext cx="3295651" cy="37610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1481814"/>
            <a:ext cx="3222946" cy="376646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263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3" y="6639339"/>
            <a:ext cx="173751" cy="19878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4" y="942364"/>
            <a:ext cx="4509651" cy="558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25" y="942364"/>
            <a:ext cx="3890325" cy="554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63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TJSL Professor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47775"/>
            <a:ext cx="379095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Biography</a:t>
            </a:r>
          </a:p>
          <a:p>
            <a:r>
              <a:rPr lang="en-US" dirty="0" smtClean="0"/>
              <a:t>Scholarship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Editorships</a:t>
            </a:r>
          </a:p>
          <a:p>
            <a:pPr lvl="1"/>
            <a:r>
              <a:rPr lang="en-US" dirty="0" smtClean="0"/>
              <a:t>Scholarly Articles</a:t>
            </a:r>
          </a:p>
          <a:p>
            <a:r>
              <a:rPr lang="en-US" dirty="0" smtClean="0"/>
              <a:t>Presentations</a:t>
            </a:r>
          </a:p>
          <a:p>
            <a:r>
              <a:rPr lang="en-US" dirty="0" smtClean="0"/>
              <a:t>News</a:t>
            </a:r>
          </a:p>
          <a:p>
            <a:r>
              <a:rPr lang="en-US" dirty="0" smtClean="0"/>
              <a:t>Expertise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939" y="6395687"/>
            <a:ext cx="2514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http://www.tjsl.edu/directory/julie-greenberg</a:t>
            </a:r>
            <a:endParaRPr lang="en-US" sz="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90" y="934151"/>
            <a:ext cx="4040221" cy="54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90" y="934151"/>
            <a:ext cx="4040221" cy="54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89" y="934151"/>
            <a:ext cx="4040221" cy="549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5" y="927383"/>
            <a:ext cx="4040221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87" y="934151"/>
            <a:ext cx="4040221" cy="458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38" y="934151"/>
            <a:ext cx="4055670" cy="40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875" y="5725210"/>
            <a:ext cx="506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://www.tjsl.edu/tjsl-faculty</a:t>
            </a:r>
          </a:p>
        </p:txBody>
      </p:sp>
    </p:spTree>
    <p:extLst>
      <p:ext uri="{BB962C8B-B14F-4D97-AF65-F5344CB8AC3E}">
        <p14:creationId xmlns="" xmlns:p14="http://schemas.microsoft.com/office/powerpoint/2010/main" val="40115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ECE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23976"/>
            <a:ext cx="3162299" cy="3238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Forthcoming</a:t>
            </a:r>
          </a:p>
          <a:p>
            <a:r>
              <a:rPr lang="en-US" sz="2800" dirty="0" smtClean="0"/>
              <a:t>New Citations List</a:t>
            </a:r>
          </a:p>
          <a:p>
            <a:r>
              <a:rPr lang="en-US" sz="2800" dirty="0" smtClean="0"/>
              <a:t>Admin</a:t>
            </a:r>
          </a:p>
          <a:p>
            <a:pPr lvl="1"/>
            <a:r>
              <a:rPr lang="en-US" sz="2000" dirty="0" smtClean="0"/>
              <a:t>Add Citation</a:t>
            </a:r>
          </a:p>
          <a:p>
            <a:pPr lvl="1"/>
            <a:r>
              <a:rPr lang="en-US" sz="2000" dirty="0"/>
              <a:t>Open-Field Form</a:t>
            </a:r>
            <a:br>
              <a:rPr lang="en-US" sz="2000" dirty="0"/>
            </a:br>
            <a:r>
              <a:rPr lang="en-US" sz="900" dirty="0"/>
              <a:t>(aka “not in list</a:t>
            </a:r>
            <a:r>
              <a:rPr lang="en-US" sz="900" dirty="0" smtClean="0"/>
              <a:t>”)</a:t>
            </a:r>
            <a:endParaRPr lang="en-US" sz="2000" dirty="0" smtClean="0"/>
          </a:p>
          <a:p>
            <a:pPr lvl="1"/>
            <a:r>
              <a:rPr lang="en-US" sz="2000" dirty="0"/>
              <a:t>Manage </a:t>
            </a:r>
            <a:r>
              <a:rPr lang="en-US" sz="2000" dirty="0" smtClean="0"/>
              <a:t>Citation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3" y="6639339"/>
            <a:ext cx="173751" cy="19878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626" y="4837441"/>
            <a:ext cx="1384300" cy="170947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28" y="870746"/>
            <a:ext cx="5217153" cy="45394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19" y="5631278"/>
            <a:ext cx="5403411" cy="90548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28" y="1031203"/>
            <a:ext cx="4922284" cy="501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634" y="2237116"/>
            <a:ext cx="5420896" cy="260032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2141" y="1046853"/>
            <a:ext cx="4922284" cy="361913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2684" y="2237116"/>
            <a:ext cx="5420896" cy="24454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18" y="1201273"/>
            <a:ext cx="5454104" cy="451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" y="1558925"/>
            <a:ext cx="9143999" cy="147002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">
                <a:schemeClr val="accent5">
                  <a:lumMod val="40000"/>
                  <a:lumOff val="60000"/>
                </a:schemeClr>
              </a:gs>
              <a:gs pos="9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Continue to improve auto-generated citations</a:t>
            </a:r>
          </a:p>
          <a:p>
            <a:r>
              <a:rPr lang="en-US" dirty="0" smtClean="0"/>
              <a:t>Word doc download</a:t>
            </a:r>
          </a:p>
          <a:p>
            <a:r>
              <a:rPr lang="en-US" dirty="0" smtClean="0"/>
              <a:t>Revert/Delete History</a:t>
            </a:r>
          </a:p>
          <a:p>
            <a:r>
              <a:rPr lang="en-US" dirty="0" smtClean="0"/>
              <a:t>Email alerts</a:t>
            </a:r>
          </a:p>
          <a:p>
            <a:r>
              <a:rPr lang="en-US" dirty="0" smtClean="0"/>
              <a:t>More citation types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25" y="4552950"/>
            <a:ext cx="6905625" cy="6588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Questions?			Comments?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1558925"/>
            <a:ext cx="9143999" cy="147002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">
                <a:schemeClr val="accent5">
                  <a:lumMod val="40000"/>
                  <a:lumOff val="60000"/>
                </a:schemeClr>
              </a:gs>
              <a:gs pos="9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Thank You!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TJSL Professor Profiles </a:t>
            </a:r>
            <a:r>
              <a:rPr lang="en-US" sz="900" dirty="0" smtClean="0"/>
              <a:t>(</a:t>
            </a:r>
            <a:r>
              <a:rPr lang="en-US" sz="900" dirty="0" err="1" smtClean="0"/>
              <a:t>con’t</a:t>
            </a:r>
            <a:r>
              <a:rPr lang="en-US" sz="900" dirty="0" smtClean="0"/>
              <a:t>)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8475474"/>
              </p:ext>
            </p:extLst>
          </p:nvPr>
        </p:nvGraphicFramePr>
        <p:xfrm>
          <a:off x="476250" y="1355274"/>
          <a:ext cx="8039100" cy="23257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79700"/>
                <a:gridCol w="2679700"/>
                <a:gridCol w="2679700"/>
              </a:tblGrid>
              <a:tr h="347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October </a:t>
                      </a:r>
                      <a:r>
                        <a:rPr lang="en-US" baseline="0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 </a:t>
                      </a:r>
                      <a:r>
                        <a:rPr lang="en-US" baseline="0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47780">
                <a:tc>
                  <a:txBody>
                    <a:bodyPr/>
                    <a:lstStyle/>
                    <a:p>
                      <a:r>
                        <a:rPr lang="en-US" dirty="0" smtClean="0"/>
                        <a:t>Books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       (17 professors)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      (19 professors)</a:t>
                      </a:r>
                      <a:endParaRPr lang="en-US" dirty="0"/>
                    </a:p>
                  </a:txBody>
                  <a:tcPr/>
                </a:tc>
              </a:tr>
              <a:tr h="347780">
                <a:tc>
                  <a:txBody>
                    <a:bodyPr/>
                    <a:lstStyle/>
                    <a:p>
                      <a:r>
                        <a:rPr lang="en-US" dirty="0" smtClean="0"/>
                        <a:t>Editorships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      (9 professors)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     (13 professors)</a:t>
                      </a:r>
                      <a:endParaRPr lang="en-US" dirty="0"/>
                    </a:p>
                  </a:txBody>
                  <a:tcPr/>
                </a:tc>
              </a:tr>
              <a:tr h="347780">
                <a:tc>
                  <a:txBody>
                    <a:bodyPr/>
                    <a:lstStyle/>
                    <a:p>
                      <a:r>
                        <a:rPr lang="en-US" dirty="0" smtClean="0"/>
                        <a:t>Scholarly</a:t>
                      </a:r>
                      <a:r>
                        <a:rPr lang="en-US" baseline="0" dirty="0" smtClean="0"/>
                        <a:t> Articles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664     (45 professors)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714    (46 professors)</a:t>
                      </a:r>
                      <a:endParaRPr lang="en-US" dirty="0"/>
                    </a:p>
                  </a:txBody>
                  <a:tcPr/>
                </a:tc>
              </a:tr>
              <a:tr h="431331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589     (36 professors)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665    (35 professors)</a:t>
                      </a:r>
                      <a:endParaRPr lang="en-US" dirty="0"/>
                    </a:p>
                  </a:txBody>
                  <a:tcPr/>
                </a:tc>
              </a:tr>
              <a:tr h="431331">
                <a:tc>
                  <a:txBody>
                    <a:bodyPr/>
                    <a:lstStyle/>
                    <a:p>
                      <a:pPr algn="r"/>
                      <a:r>
                        <a:rPr lang="en-US" b="1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1361   (107</a:t>
                      </a:r>
                      <a:r>
                        <a:rPr lang="en-US" b="1" baseline="0" smtClean="0"/>
                        <a:t> professors)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1484  (113 professors)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70234" y="4587766"/>
            <a:ext cx="1612814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Book Citation 1</a:t>
            </a:r>
          </a:p>
          <a:p>
            <a:r>
              <a:rPr lang="en-US" dirty="0" smtClean="0"/>
              <a:t>Book Citation 2</a:t>
            </a:r>
          </a:p>
          <a:p>
            <a:r>
              <a:rPr lang="en-US" dirty="0" smtClean="0"/>
              <a:t>Book Citation 3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17" idx="1"/>
          </p:cNvCxnSpPr>
          <p:nvPr/>
        </p:nvCxnSpPr>
        <p:spPr>
          <a:xfrm flipV="1">
            <a:off x="3883048" y="4578980"/>
            <a:ext cx="1314317" cy="470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18" idx="1"/>
          </p:cNvCxnSpPr>
          <p:nvPr/>
        </p:nvCxnSpPr>
        <p:spPr>
          <a:xfrm>
            <a:off x="3883048" y="5049431"/>
            <a:ext cx="1314317" cy="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19" idx="1"/>
          </p:cNvCxnSpPr>
          <p:nvPr/>
        </p:nvCxnSpPr>
        <p:spPr>
          <a:xfrm>
            <a:off x="3883048" y="5049431"/>
            <a:ext cx="1324828" cy="470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97365" y="4394314"/>
            <a:ext cx="1612814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Book Citation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7365" y="4867275"/>
            <a:ext cx="1612814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Book Citation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7876" y="5334988"/>
            <a:ext cx="1612814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Book Citation 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15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Version #1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990600"/>
            <a:ext cx="209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Content Type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791200" y="5715000"/>
            <a:ext cx="1524000" cy="685800"/>
          </a:xfrm>
          <a:prstGeom prst="wedgeRoundRectCallout">
            <a:avLst>
              <a:gd name="adj1" fmla="val 76438"/>
              <a:gd name="adj2" fmla="val -390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One place to edit them all!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ragemaker.net/images/Happy/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577180"/>
            <a:ext cx="1295400" cy="105222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09600" y="1447800"/>
            <a:ext cx="8001000" cy="4038600"/>
            <a:chOff x="381000" y="1447800"/>
            <a:chExt cx="8001000" cy="403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381000" y="1447800"/>
              <a:ext cx="8001000" cy="403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4681" y="1686758"/>
              <a:ext cx="1985415" cy="31854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Books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Book 1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Book 2</a:t>
              </a:r>
              <a:br>
                <a:rPr lang="en-US" sz="1700" dirty="0" smtClean="0"/>
              </a:br>
              <a:r>
                <a:rPr lang="en-US" sz="800" b="1" dirty="0" smtClean="0"/>
                <a:t>.</a:t>
              </a:r>
              <a:br>
                <a:rPr lang="en-US" sz="800" b="1" dirty="0" smtClean="0"/>
              </a:br>
              <a:r>
                <a:rPr lang="en-US" sz="800" b="1" dirty="0" smtClean="0"/>
                <a:t>.</a:t>
              </a:r>
              <a:br>
                <a:rPr lang="en-US" sz="800" b="1" dirty="0" smtClean="0"/>
              </a:br>
              <a:r>
                <a:rPr lang="en-US" sz="800" b="1" dirty="0" smtClean="0"/>
                <a:t>.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Book n</a:t>
              </a:r>
              <a:br>
                <a:rPr lang="en-US" sz="1700" dirty="0" smtClean="0"/>
              </a:br>
              <a:endParaRPr lang="en-US" sz="17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Editorships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Editorship 1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Editorship 2</a:t>
              </a:r>
              <a:br>
                <a:rPr lang="en-US" sz="1700" dirty="0" smtClean="0"/>
              </a:br>
              <a:r>
                <a:rPr lang="en-US" sz="800" b="1" dirty="0" smtClean="0"/>
                <a:t>.</a:t>
              </a:r>
              <a:br>
                <a:rPr lang="en-US" sz="800" b="1" dirty="0" smtClean="0"/>
              </a:br>
              <a:r>
                <a:rPr lang="en-US" sz="800" b="1" dirty="0" smtClean="0"/>
                <a:t>.</a:t>
              </a:r>
              <a:br>
                <a:rPr lang="en-US" sz="800" b="1" dirty="0" smtClean="0"/>
              </a:br>
              <a:r>
                <a:rPr lang="en-US" sz="800" b="1" dirty="0" smtClean="0"/>
                <a:t>.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Editorship n</a:t>
              </a:r>
              <a:endParaRPr lang="en-US" sz="17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0" y="1689080"/>
              <a:ext cx="2223622" cy="31854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Articles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Article 1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Article 2</a:t>
              </a:r>
              <a:br>
                <a:rPr lang="en-US" sz="1700" dirty="0" smtClean="0"/>
              </a:br>
              <a:r>
                <a:rPr lang="en-US" sz="800" b="1" dirty="0" smtClean="0"/>
                <a:t>.</a:t>
              </a:r>
              <a:br>
                <a:rPr lang="en-US" sz="800" b="1" dirty="0" smtClean="0"/>
              </a:br>
              <a:r>
                <a:rPr lang="en-US" sz="800" b="1" dirty="0" smtClean="0"/>
                <a:t>.</a:t>
              </a:r>
              <a:br>
                <a:rPr lang="en-US" sz="800" b="1" dirty="0" smtClean="0"/>
              </a:br>
              <a:r>
                <a:rPr lang="en-US" sz="800" b="1" dirty="0" smtClean="0"/>
                <a:t>.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Article n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17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Presentations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Presentation 1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Presentation 2</a:t>
              </a:r>
              <a:br>
                <a:rPr lang="en-US" sz="1700" dirty="0" smtClean="0"/>
              </a:br>
              <a:r>
                <a:rPr lang="en-US" sz="800" b="1" dirty="0" smtClean="0"/>
                <a:t>.</a:t>
              </a:r>
              <a:br>
                <a:rPr lang="en-US" sz="800" b="1" dirty="0" smtClean="0"/>
              </a:br>
              <a:r>
                <a:rPr lang="en-US" sz="800" b="1" dirty="0" smtClean="0"/>
                <a:t>.</a:t>
              </a:r>
              <a:br>
                <a:rPr lang="en-US" sz="800" b="1" dirty="0" smtClean="0"/>
              </a:br>
              <a:r>
                <a:rPr lang="en-US" sz="800" b="1" dirty="0" smtClean="0"/>
                <a:t>.</a:t>
              </a:r>
            </a:p>
            <a:p>
              <a:pPr marL="742950" lvl="1" indent="-285750">
                <a:buFontTx/>
                <a:buChar char="-"/>
              </a:pPr>
              <a:r>
                <a:rPr lang="en-US" sz="1700" dirty="0" smtClean="0"/>
                <a:t>Presentation n</a:t>
              </a:r>
              <a:endParaRPr lang="en-US" sz="17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8675" y="1689080"/>
              <a:ext cx="1814023" cy="32316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First Name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Last Name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Job Title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Phone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E-mail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Office Number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Employee Type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Biography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Education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Expertise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Photo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700" dirty="0" smtClean="0"/>
                <a:t>Unique ID (</a:t>
              </a:r>
              <a:r>
                <a:rPr lang="en-US" sz="1700" dirty="0" err="1" smtClean="0"/>
                <a:t>nid</a:t>
              </a:r>
              <a:r>
                <a:rPr lang="en-US" sz="1700" dirty="0" smtClean="0"/>
                <a:t>)</a:t>
              </a: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-9939" y="6395687"/>
            <a:ext cx="2514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http://ragemaker.net/images/?img=Happy/09.png</a:t>
            </a:r>
          </a:p>
        </p:txBody>
      </p:sp>
      <p:pic>
        <p:nvPicPr>
          <p:cNvPr id="21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3" y="6639339"/>
            <a:ext cx="173751" cy="198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80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Version #2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585696" y="1371600"/>
            <a:ext cx="2438400" cy="3619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9046" y="990600"/>
            <a:ext cx="209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Content Type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7573" y="1383267"/>
            <a:ext cx="2438400" cy="19695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05096" y="1000125"/>
            <a:ext cx="204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Content Type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9696" y="1383267"/>
            <a:ext cx="2438400" cy="19695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91121" y="1019175"/>
            <a:ext cx="251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Editorships Content Type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7484" y="3886200"/>
            <a:ext cx="2438400" cy="190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66996" y="3514725"/>
            <a:ext cx="218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 Content Type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19696" y="3886200"/>
            <a:ext cx="24384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24446" y="3505200"/>
            <a:ext cx="276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 Content Type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00346" y="1495425"/>
            <a:ext cx="1810111" cy="1769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Unique ID (</a:t>
            </a:r>
            <a:r>
              <a:rPr lang="en-US" sz="1700" dirty="0" err="1" smtClean="0"/>
              <a:t>nid</a:t>
            </a:r>
            <a:r>
              <a:rPr lang="en-US" sz="17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Books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Book 1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Book 2</a:t>
            </a:r>
            <a:br>
              <a:rPr lang="en-US" sz="1700" dirty="0" smtClean="0"/>
            </a:br>
            <a:r>
              <a:rPr lang="en-US" sz="800" b="1" dirty="0" smtClean="0"/>
              <a:t>.</a:t>
            </a:r>
            <a:br>
              <a:rPr lang="en-US" sz="800" b="1" dirty="0" smtClean="0"/>
            </a:br>
            <a:r>
              <a:rPr lang="en-US" sz="800" b="1" dirty="0" smtClean="0"/>
              <a:t>.</a:t>
            </a:r>
            <a:br>
              <a:rPr lang="en-US" sz="800" b="1" dirty="0" smtClean="0"/>
            </a:br>
            <a:r>
              <a:rPr lang="en-US" sz="800" b="1" dirty="0" smtClean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Book n</a:t>
            </a:r>
            <a:endParaRPr lang="en-US" sz="1700" dirty="0"/>
          </a:p>
        </p:txBody>
      </p:sp>
      <p:pic>
        <p:nvPicPr>
          <p:cNvPr id="20482" name="Picture 2" descr="http://ragemaker.net/images/Happy/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86400"/>
            <a:ext cx="1076325" cy="1143247"/>
          </a:xfrm>
          <a:prstGeom prst="rect">
            <a:avLst/>
          </a:prstGeom>
          <a:noFill/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2B73-4A7C-4263-A9AA-475FFF99DE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00021" y="1552575"/>
            <a:ext cx="181402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First Name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Last Name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Job Title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Phone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E-mail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Office Number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Employee 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Biography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Expertise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Photo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Unique ID (</a:t>
            </a:r>
            <a:r>
              <a:rPr lang="en-US" sz="1700" dirty="0" err="1" smtClean="0"/>
              <a:t>nid</a:t>
            </a:r>
            <a:r>
              <a:rPr lang="en-US" sz="1700" dirty="0" smtClean="0"/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05096" y="3962400"/>
            <a:ext cx="20574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Unique ID (</a:t>
            </a:r>
            <a:r>
              <a:rPr lang="en-US" sz="1700" dirty="0" err="1" smtClean="0"/>
              <a:t>nid</a:t>
            </a:r>
            <a:r>
              <a:rPr lang="en-US" sz="17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Articles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Article 1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Article 2</a:t>
            </a:r>
            <a:br>
              <a:rPr lang="en-US" sz="1700" dirty="0" smtClean="0"/>
            </a:br>
            <a:r>
              <a:rPr lang="en-US" sz="800" b="1" dirty="0" smtClean="0"/>
              <a:t>.</a:t>
            </a:r>
            <a:br>
              <a:rPr lang="en-US" sz="800" b="1" dirty="0" smtClean="0"/>
            </a:br>
            <a:r>
              <a:rPr lang="en-US" sz="800" b="1" dirty="0" smtClean="0"/>
              <a:t>.</a:t>
            </a:r>
            <a:br>
              <a:rPr lang="en-US" sz="800" b="1" dirty="0" smtClean="0"/>
            </a:br>
            <a:r>
              <a:rPr lang="en-US" sz="800" b="1" dirty="0" smtClean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Article n</a:t>
            </a:r>
            <a:endParaRPr lang="en-US" sz="1700" dirty="0"/>
          </a:p>
        </p:txBody>
      </p:sp>
      <p:sp>
        <p:nvSpPr>
          <p:cNvPr id="32" name="Rectangle 31"/>
          <p:cNvSpPr/>
          <p:nvPr/>
        </p:nvSpPr>
        <p:spPr>
          <a:xfrm>
            <a:off x="6119721" y="1485901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Unique ID (</a:t>
            </a:r>
            <a:r>
              <a:rPr lang="en-US" sz="1700" dirty="0" err="1" smtClean="0"/>
              <a:t>nid</a:t>
            </a:r>
            <a:r>
              <a:rPr lang="en-US" sz="17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Editorships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Editorship 1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Editorship 2</a:t>
            </a:r>
            <a:br>
              <a:rPr lang="en-US" sz="1700" dirty="0" smtClean="0"/>
            </a:br>
            <a:r>
              <a:rPr lang="en-US" sz="800" b="1" dirty="0" smtClean="0"/>
              <a:t>.</a:t>
            </a:r>
            <a:br>
              <a:rPr lang="en-US" sz="800" b="1" dirty="0" smtClean="0"/>
            </a:br>
            <a:r>
              <a:rPr lang="en-US" sz="800" b="1" dirty="0" smtClean="0"/>
              <a:t>.</a:t>
            </a:r>
            <a:br>
              <a:rPr lang="en-US" sz="800" b="1" dirty="0" smtClean="0"/>
            </a:br>
            <a:r>
              <a:rPr lang="en-US" sz="800" b="1" dirty="0" smtClean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Editorship n</a:t>
            </a:r>
          </a:p>
          <a:p>
            <a:pPr marL="742950" lvl="1" indent="-285750">
              <a:buFontTx/>
              <a:buChar char="-"/>
            </a:pPr>
            <a:endParaRPr lang="en-US" sz="17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5995896" y="3962400"/>
            <a:ext cx="23622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Unique ID (</a:t>
            </a:r>
            <a:r>
              <a:rPr lang="en-US" sz="1700" dirty="0" err="1" smtClean="0"/>
              <a:t>nid</a:t>
            </a:r>
            <a:r>
              <a:rPr lang="en-US" sz="17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Presentations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Presentation 1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Presentation 2</a:t>
            </a:r>
            <a:br>
              <a:rPr lang="en-US" sz="1700" dirty="0" smtClean="0"/>
            </a:br>
            <a:r>
              <a:rPr lang="en-US" sz="800" b="1" dirty="0" smtClean="0"/>
              <a:t>.</a:t>
            </a:r>
            <a:br>
              <a:rPr lang="en-US" sz="800" b="1" dirty="0" smtClean="0"/>
            </a:br>
            <a:r>
              <a:rPr lang="en-US" sz="800" b="1" dirty="0" smtClean="0"/>
              <a:t>.</a:t>
            </a:r>
            <a:br>
              <a:rPr lang="en-US" sz="800" b="1" dirty="0" smtClean="0"/>
            </a:br>
            <a:r>
              <a:rPr lang="en-US" sz="800" b="1" dirty="0" smtClean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sz="1700" dirty="0" smtClean="0"/>
              <a:t>Presentation n</a:t>
            </a:r>
            <a:endParaRPr lang="en-US" sz="1700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1524000" y="5867400"/>
            <a:ext cx="1524000" cy="685800"/>
          </a:xfrm>
          <a:prstGeom prst="wedgeRoundRectCallout">
            <a:avLst>
              <a:gd name="adj1" fmla="val -65084"/>
              <a:gd name="adj2" fmla="val -2854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Oh man, this is going to work!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9398" y="6415562"/>
            <a:ext cx="25146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http://ragemaker.net/images/?img=Happy/11.png</a:t>
            </a:r>
          </a:p>
        </p:txBody>
      </p:sp>
      <p:pic>
        <p:nvPicPr>
          <p:cNvPr id="37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3" y="6639339"/>
            <a:ext cx="173751" cy="198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17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8161</TotalTime>
  <Words>574</Words>
  <Application>Microsoft Office PowerPoint</Application>
  <PresentationFormat>On-screen Show (4:3)</PresentationFormat>
  <Paragraphs>247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Maintaining Professor Scholarship on the TJSL Website</vt:lpstr>
      <vt:lpstr>Talking Points</vt:lpstr>
      <vt:lpstr>About TJSL Professor Profiles</vt:lpstr>
      <vt:lpstr>About TJSL Professor Profiles (con’t)</vt:lpstr>
      <vt:lpstr>Slide 5</vt:lpstr>
      <vt:lpstr>Version #1</vt:lpstr>
      <vt:lpstr>Slide 7</vt:lpstr>
      <vt:lpstr>Slide 8</vt:lpstr>
      <vt:lpstr>Version #2</vt:lpstr>
      <vt:lpstr>Slide 10</vt:lpstr>
      <vt:lpstr>What Happened?</vt:lpstr>
      <vt:lpstr>Slide 12</vt:lpstr>
      <vt:lpstr>Previous Workflow</vt:lpstr>
      <vt:lpstr>Slide 14</vt:lpstr>
      <vt:lpstr>Team Players</vt:lpstr>
      <vt:lpstr>The Need</vt:lpstr>
      <vt:lpstr>Slide 17</vt:lpstr>
      <vt:lpstr>Enable Scholar</vt:lpstr>
      <vt:lpstr>Scholar Configuration</vt:lpstr>
      <vt:lpstr>Scholar Permissions</vt:lpstr>
      <vt:lpstr>Scholar Homepage</vt:lpstr>
      <vt:lpstr>Scholar Forms</vt:lpstr>
      <vt:lpstr>Forms</vt:lpstr>
      <vt:lpstr>Slide 24</vt:lpstr>
      <vt:lpstr>Scholar Workflow</vt:lpstr>
      <vt:lpstr>Scholar Workflow (con’t)</vt:lpstr>
      <vt:lpstr>Slide 27</vt:lpstr>
      <vt:lpstr>Views</vt:lpstr>
      <vt:lpstr>Views</vt:lpstr>
      <vt:lpstr>Extra Features</vt:lpstr>
      <vt:lpstr>Slide 31</vt:lpstr>
      <vt:lpstr>Future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Professor Scholarship on the TJSL Website</dc:title>
  <dc:creator>Patricia Ramert</dc:creator>
  <cp:lastModifiedBy>Patricia</cp:lastModifiedBy>
  <cp:revision>321</cp:revision>
  <dcterms:created xsi:type="dcterms:W3CDTF">2012-06-14T22:49:16Z</dcterms:created>
  <dcterms:modified xsi:type="dcterms:W3CDTF">2012-06-22T04:12:08Z</dcterms:modified>
</cp:coreProperties>
</file>